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6" r:id="rId5"/>
    <p:sldId id="261" r:id="rId6"/>
    <p:sldId id="262" r:id="rId7"/>
    <p:sldId id="278" r:id="rId8"/>
    <p:sldId id="279" r:id="rId9"/>
    <p:sldId id="280" r:id="rId10"/>
    <p:sldId id="282" r:id="rId11"/>
    <p:sldId id="265" r:id="rId12"/>
    <p:sldId id="268" r:id="rId13"/>
    <p:sldId id="277" r:id="rId14"/>
    <p:sldId id="269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311FB"/>
    <a:srgbClr val="0000FF"/>
    <a:srgbClr val="660066"/>
    <a:srgbClr val="009900"/>
    <a:srgbClr val="17019B"/>
    <a:srgbClr val="FF0000"/>
    <a:srgbClr val="11FBBE"/>
    <a:srgbClr val="FE58EA"/>
    <a:srgbClr val="57D3FF"/>
    <a:srgbClr val="CC40A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640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214554"/>
            <a:ext cx="8062664" cy="2808312"/>
          </a:xfrm>
        </p:spPr>
        <p:txBody>
          <a:bodyPr>
            <a:noAutofit/>
          </a:bodyPr>
          <a:lstStyle/>
          <a:p>
            <a:endParaRPr lang="ru-RU" sz="8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8208912" cy="2520280"/>
          </a:xfrm>
        </p:spPr>
        <p:txBody>
          <a:bodyPr>
            <a:noAutofit/>
          </a:bodyPr>
          <a:lstStyle/>
          <a:p>
            <a:endParaRPr lang="ru-RU" sz="2400" dirty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1214422"/>
            <a:ext cx="7643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МБДОУ – детский сад </a:t>
            </a:r>
          </a:p>
          <a:p>
            <a:pPr algn="ctr"/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«Сэйлэн» Тукаевского муниципального района РТ</a:t>
            </a:r>
            <a:endParaRPr lang="ru-RU" sz="32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2453621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7356" y="357166"/>
            <a:ext cx="6715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Модель основной образовательной программы МБДОУ – детский сад «Сэйлэн»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узел 3"/>
          <p:cNvSpPr/>
          <p:nvPr/>
        </p:nvSpPr>
        <p:spPr>
          <a:xfrm>
            <a:off x="2714612" y="2571744"/>
            <a:ext cx="4071966" cy="4071966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направление развития и образования детей (образовательные области).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2143116"/>
            <a:ext cx="2071702" cy="1143008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43702" y="2143116"/>
            <a:ext cx="2143108" cy="1071570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Художествено-эстетическое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15206" y="4643446"/>
            <a:ext cx="1714512" cy="1143008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4643446"/>
            <a:ext cx="2071702" cy="1214446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68" y="1285860"/>
            <a:ext cx="2214578" cy="928694"/>
          </a:xfrm>
          <a:prstGeom prst="roundRect">
            <a:avLst/>
          </a:prstGeom>
          <a:solidFill>
            <a:srgbClr val="57D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00958" y="4857760"/>
            <a:ext cx="12314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68" y="1357298"/>
            <a:ext cx="2286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214546" y="5000636"/>
            <a:ext cx="78581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967821">
            <a:off x="2538882" y="2717020"/>
            <a:ext cx="842331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20044633">
            <a:off x="6071246" y="2678204"/>
            <a:ext cx="704564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385688" y="2186552"/>
            <a:ext cx="57150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>
            <a:off x="6572264" y="4929198"/>
            <a:ext cx="764094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3703425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4480" y="500042"/>
            <a:ext cx="7214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sz="32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4414" y="1428736"/>
            <a:ext cx="3500462" cy="2643206"/>
          </a:xfrm>
          <a:prstGeom prst="roundRec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ОБЯЗАТЕЛЬНАЯ ЧАСТЬ: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МБДОУ с учётом Примерной основной образовательной программы дошкольного образования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«От рождения до школы» под редакцией Н. Е.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Т.С. Комаровой, М.А.Васильевой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3504" y="3571876"/>
            <a:ext cx="3500462" cy="2771788"/>
          </a:xfrm>
          <a:prstGeom prst="roundRect">
            <a:avLst/>
          </a:prstGeom>
          <a:solidFill>
            <a:srgbClr val="CC40A7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ВАРИАТИВНАЯ ЧАСТЬ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формируемая участниками образовательного процесса Региональная программа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Р.К.; УМК «Изучаем русский язык» и др.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>
            <a:off x="5500694" y="1357298"/>
            <a:ext cx="3000396" cy="214314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более</a:t>
            </a:r>
          </a:p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40%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500166" y="4143380"/>
            <a:ext cx="2857520" cy="2143140"/>
          </a:xfrm>
          <a:prstGeom prst="downArrow">
            <a:avLst/>
          </a:prstGeom>
          <a:solidFill>
            <a:srgbClr val="CC40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менее 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60%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991434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57356" y="500042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Образовательные области:</a:t>
            </a:r>
            <a:endParaRPr lang="ru-RU" sz="40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571612"/>
            <a:ext cx="828680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Познавательное развитие 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488" y="1142984"/>
            <a:ext cx="4479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endParaRPr lang="ru-RU" sz="2800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14356"/>
            <a:ext cx="8532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</a:t>
            </a:r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428736"/>
            <a:ext cx="75724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500042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507159018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546" y="1071546"/>
            <a:ext cx="803585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q"/>
            </a:pP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Художественно-эстетическое развитие 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 направленных на развитие таких физических качеств, как координация и гиб способствующих правильному формированию опорно-двигательной системы орган развитию равновесия, координации движения, крупной и мелкой моторики обеих также с правильным, не наносящем ущерба организму, выполнением основных движений (ходьба, бег, мягкие прыжки, повороты в обе стороны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), формирование начальных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представлений о некоторых видах спорта, овладение подвижными игр правилами; становление целенаправленности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двигательной с становление ценностей здорового образа жизни, овладение его элементарными нор и правилами (воспитании, двигательном режиме, закаливании, при формировании полезных привычек и др.).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357166"/>
            <a:ext cx="5786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 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226032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2910" y="1643050"/>
            <a:ext cx="79296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Речевое развитие включает владение речью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как средством общения и культуры;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обогащение активного словаря;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развитие связно грамматически правильной диалогической и монологической речи развитие речевого творчества;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развитие звуковой и интонационной культуры речи, фонематического слуха;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знакомство с книжной культурой, детской литературой, понимание на слух текстов различных жанров детской литературы;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формирование звуковой аналитик синтетической активности как предпосылки обучения грамоте.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571480"/>
            <a:ext cx="3475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 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714356"/>
            <a:ext cx="64294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40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642918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285852" y="3500438"/>
            <a:ext cx="3071834" cy="2000264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условиям реализации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5214942" y="3500438"/>
            <a:ext cx="3000396" cy="2000264"/>
          </a:xfrm>
          <a:prstGeom prst="downArrowCallou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программы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2786058"/>
            <a:ext cx="2375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714620"/>
            <a:ext cx="78206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Кадровые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Воспитатель - первой квалификационной категории. Требование: обладать основными компетенциями, необходимыми для развития детей. Учебно-вспомогательный персонал соответствие действующим квалификационным характеристикам.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357166"/>
            <a:ext cx="7185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Условия реализации программы:</a:t>
            </a:r>
            <a:endParaRPr lang="ru-RU" sz="36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1428736"/>
            <a:ext cx="72866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Материально-технические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Соответствие санитарным нормам, правилам пожарной безопасности, возрастным и индивидуальным особенностям детей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Группа имеет пространственную среду, оборудование, учебные комплекты в соответствии с возрастом детей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714752"/>
            <a:ext cx="8358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Психолого-педагогические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-Уважение к человеческому достоинству детей, формирование и поддержка их положительной самооценки -Использование форм и методов работы, соответствующих возрасту, индивидуальным особенностям -Построение образовательной деятельности на основе взаимодействия взрослых и детей -Поддержка родителей( законных представителей)в воспитании детей, охране и укреплении их здоровья, вовлечение непосредственно в образовательную деятельность -Возможность выбора детьми видов деятельности , общения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500702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Финансовые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-Финансовое обеспечение ДОУ обеспечивает возможность выполнения требований ФГОСДО -Гарантия бесплатного дошкольного 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571480"/>
            <a:ext cx="707236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Обязательная часть образовательной программы</a:t>
            </a:r>
            <a:endParaRPr lang="ru-RU" sz="2400" b="1" dirty="0" smtClean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Условия реализации Программы должны обеспечивать всестороннее развитие личности во всех образовательных областях</a:t>
            </a:r>
            <a:endParaRPr lang="ru-RU" sz="20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428992" y="3071810"/>
            <a:ext cx="2500330" cy="250033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Всестороннее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ребёнка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2643182"/>
            <a:ext cx="2286016" cy="1428760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Самостоятельная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472" y="4786322"/>
            <a:ext cx="2143140" cy="1343028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00826" y="4714884"/>
            <a:ext cx="2286016" cy="1357322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57950" y="2643182"/>
            <a:ext cx="2286016" cy="1357322"/>
          </a:xfrm>
          <a:prstGeom prst="roundRect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Совместная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взрослого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детей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rot="7283308">
            <a:off x="3087552" y="2901380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4174570">
            <a:off x="2946371" y="4743959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14275239">
            <a:off x="5730141" y="2904860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17919050">
            <a:off x="5803867" y="4815761"/>
            <a:ext cx="484632" cy="978408"/>
          </a:xfrm>
          <a:prstGeom prst="upArrow">
            <a:avLst/>
          </a:prstGeom>
          <a:solidFill>
            <a:srgbClr val="11FBB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571480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Вариативная часть образовательной программы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785926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  <a:endParaRPr lang="ru-RU" sz="24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43240" y="3714752"/>
            <a:ext cx="2857520" cy="914400"/>
          </a:xfrm>
          <a:prstGeom prst="roundRect">
            <a:avLst/>
          </a:prstGeom>
          <a:solidFill>
            <a:srgbClr val="11FBBE"/>
          </a:solidFill>
          <a:ln>
            <a:solidFill>
              <a:srgbClr val="11F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  <a:endParaRPr lang="ru-RU" sz="20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000100" y="5143512"/>
            <a:ext cx="3357586" cy="9144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00628" y="5143512"/>
            <a:ext cx="3429024" cy="9144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786446" y="4643446"/>
            <a:ext cx="714380" cy="571504"/>
          </a:xfrm>
          <a:prstGeom prst="straightConnector1">
            <a:avLst/>
          </a:prstGeom>
          <a:ln>
            <a:solidFill>
              <a:srgbClr val="17019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643174" y="4643446"/>
            <a:ext cx="857258" cy="642942"/>
          </a:xfrm>
          <a:prstGeom prst="straightConnector1">
            <a:avLst/>
          </a:prstGeom>
          <a:ln>
            <a:solidFill>
              <a:srgbClr val="17019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2610355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543824" cy="15819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Требования к развивающей предметно-пространственной среде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785926"/>
            <a:ext cx="60722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Вариативность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Доступность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Безопасность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 Содержательно-насыщенность</a:t>
            </a:r>
            <a:endParaRPr lang="ru-RU" sz="28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Система взаимодействия с родителями включает:</a:t>
            </a:r>
            <a:endParaRPr lang="ru-RU" sz="28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785926"/>
            <a:ext cx="81439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ознакомление родителей с результатами работы ДОУ; </a:t>
            </a: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ознакомление родителей с содержанием работы ДОУ, направленной на физическое, психическое и социальное развитие ребенка; </a:t>
            </a: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участие в составлении планов: спортивных и культурно-массовых мероприятий, работы родительского комитета целенаправленную работу, пропагандирующую общественное дошкольное воспитание в его разных формах; </a:t>
            </a:r>
          </a:p>
          <a:p>
            <a:r>
              <a:rPr lang="ru-RU" sz="2400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• 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  <a:endParaRPr lang="ru-RU" sz="2400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428604"/>
            <a:ext cx="6357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7019B"/>
                </a:solidFill>
                <a:latin typeface="Times New Roman" pitchFamily="18" charset="0"/>
                <a:cs typeface="Times New Roman" pitchFamily="18" charset="0"/>
              </a:rPr>
              <a:t>Целевые  ориентиры на этапе завершения дошкольного образования</a:t>
            </a:r>
            <a:endParaRPr lang="ru-RU" sz="2400" b="1" dirty="0">
              <a:solidFill>
                <a:srgbClr val="1701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878" y="1285860"/>
            <a:ext cx="8501122" cy="539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ДОУ </a:t>
            </a:r>
          </a:p>
          <a:p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- Владеет основными культурными способами деятельности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Проявляет инициативу и самостоятельность </a:t>
            </a:r>
          </a:p>
          <a:p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Положительно относится к миру, к людям, самому себе, участвует в совместных играх, способен договариваться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Адекватно проявляет свои чувства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Владеет разными формами и видами игр </a:t>
            </a:r>
          </a:p>
          <a:p>
            <a:r>
              <a:rPr lang="ru-RU" sz="2000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- Хорошо владеет устной речью, может выражать свои мысли и желания 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Развита мелкая моторика </a:t>
            </a:r>
          </a:p>
          <a:p>
            <a:r>
              <a:rPr lang="ru-RU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Способен к волевым усилиям , может следовать социальным нормам поведения в различных видах деятельности 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Соблюдает правила безопасного поведения и личной гигиены </a:t>
            </a:r>
          </a:p>
          <a:p>
            <a:r>
              <a:rPr lang="ru-RU" sz="20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- Проявляет любознательность, интересуется причинно-следственными связями, склонен наблюдать , экспериментировать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Обладает начальными знаниями о себе, природном и социальном мире, в котором живет.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229600" cy="94096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УВАЖАЕМЫЕ РОДИТЕЛИ! 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311FB"/>
                </a:solidFill>
                <a:latin typeface="Times New Roman" pitchFamily="18" charset="0"/>
                <a:cs typeface="Times New Roman" pitchFamily="18" charset="0"/>
              </a:rPr>
              <a:t>СПАСИБО ЧТО ВЫ С НАМИ!</a:t>
            </a:r>
            <a:endParaRPr lang="ru-RU" b="1" dirty="0">
              <a:solidFill>
                <a:srgbClr val="C311F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1096</Words>
  <Application>Microsoft Office PowerPoint</Application>
  <PresentationFormat>Экран 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Требования к развивающей предметно-пространственной среде</vt:lpstr>
      <vt:lpstr>Система взаимодействия с родителями включает:</vt:lpstr>
      <vt:lpstr>Слайд 14</vt:lpstr>
      <vt:lpstr>УВАЖАЕМЫЕ РОДИТЕЛИ!   СПАСИБО ЧТО ВЫ С НАМИ!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39</cp:revision>
  <dcterms:created xsi:type="dcterms:W3CDTF">2013-01-06T18:32:13Z</dcterms:created>
  <dcterms:modified xsi:type="dcterms:W3CDTF">2020-01-20T08:09:56Z</dcterms:modified>
</cp:coreProperties>
</file>